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22"/>
  </p:notesMasterIdLst>
  <p:handoutMasterIdLst>
    <p:handoutMasterId r:id="rId23"/>
  </p:handoutMasterIdLst>
  <p:sldIdLst>
    <p:sldId id="267" r:id="rId2"/>
    <p:sldId id="341" r:id="rId3"/>
    <p:sldId id="342" r:id="rId4"/>
    <p:sldId id="345" r:id="rId5"/>
    <p:sldId id="336" r:id="rId6"/>
    <p:sldId id="348" r:id="rId7"/>
    <p:sldId id="352" r:id="rId8"/>
    <p:sldId id="347" r:id="rId9"/>
    <p:sldId id="350" r:id="rId10"/>
    <p:sldId id="354" r:id="rId11"/>
    <p:sldId id="353" r:id="rId12"/>
    <p:sldId id="355" r:id="rId13"/>
    <p:sldId id="356" r:id="rId14"/>
    <p:sldId id="357" r:id="rId15"/>
    <p:sldId id="358" r:id="rId16"/>
    <p:sldId id="359" r:id="rId17"/>
    <p:sldId id="360" r:id="rId18"/>
    <p:sldId id="351" r:id="rId19"/>
    <p:sldId id="30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B786C6A-97CF-403D-B2B3-2CC57CB0FF20}">
          <p14:sldIdLst>
            <p14:sldId id="267"/>
            <p14:sldId id="341"/>
            <p14:sldId id="342"/>
            <p14:sldId id="345"/>
            <p14:sldId id="336"/>
            <p14:sldId id="348"/>
            <p14:sldId id="352"/>
            <p14:sldId id="347"/>
            <p14:sldId id="350"/>
            <p14:sldId id="354"/>
            <p14:sldId id="353"/>
            <p14:sldId id="355"/>
            <p14:sldId id="356"/>
            <p14:sldId id="357"/>
            <p14:sldId id="358"/>
            <p14:sldId id="359"/>
            <p14:sldId id="360"/>
            <p14:sldId id="351"/>
            <p14:sldId id="301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6" autoAdjust="0"/>
    <p:restoredTop sz="94434" autoAdjust="0"/>
  </p:normalViewPr>
  <p:slideViewPr>
    <p:cSldViewPr snapToGrid="0">
      <p:cViewPr varScale="1">
        <p:scale>
          <a:sx n="71" d="100"/>
          <a:sy n="71" d="100"/>
        </p:scale>
        <p:origin x="66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524B4-7222-449B-9118-3EF567AAEC9B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58AB60-B2F0-40AE-AA76-1F1347CE8D2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427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CFE99-02E7-4A15-BA80-BEB82228CC4A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CB2E3-4542-46AA-88BE-37D085D88F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4118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0893E1-35E6-4011-BCD8-25FD964CCF6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434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33780E8E-5E71-4DD9-B1AD-31DCC10CC682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5404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7A6EB-BA15-404C-9487-FCD92FF0621E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31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2E4D9-689C-4C3C-9FAB-87BA5BD1CA37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13242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93A8B-1751-459A-92DD-1618229FC8B9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579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6770-6035-4B27-B84D-42C70563DA88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859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79313-83EC-460E-8FFA-062AE036E1DB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6352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CEB5B-959A-446E-A8D5-D46072F3D2B0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93862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7B9E-D891-4339-A43E-5429ACD97059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5669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55FB-93F5-427E-8122-4CA76874DDEE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224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A8F11-AA27-4DF2-B9CF-FF1F0B442763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219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F59C9-61FE-4F98-A109-23A8757485CF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672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67D36-102A-4CCD-A574-26300AD8A387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26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FFCDF-BEF5-438D-A478-5F14C8577CC5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531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32D5F-5DFF-4016-9762-86C5C1F4FECB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856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08F36-94BF-48CD-B22B-2EBCEF3A78C0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71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B4A-8DA6-4505-8126-029C8359D027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03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0C6FA-8100-4242-A711-E5D8257CB173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456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909566B-91DB-4E92-9FC6-88438F914F85}" type="datetime1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A61C4B5-A3B9-4A10-903D-DAAD1ED16F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42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6921" y="1950099"/>
            <a:ext cx="7766936" cy="1411288"/>
          </a:xfrm>
        </p:spPr>
        <p:txBody>
          <a:bodyPr>
            <a:normAutofit/>
          </a:bodyPr>
          <a:lstStyle/>
          <a:p>
            <a:r>
              <a:rPr lang="en-US" sz="36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FinTech: Advanced Fish Species Identification</a:t>
            </a:r>
            <a:endParaRPr lang="en-US" sz="6600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52502" y="3483033"/>
            <a:ext cx="2689518" cy="1862051"/>
          </a:xfrm>
        </p:spPr>
        <p:txBody>
          <a:bodyPr>
            <a:noAutofit/>
          </a:bodyPr>
          <a:lstStyle/>
          <a:p>
            <a:r>
              <a:rPr lang="en-US" sz="1400" b="1" u="sng" dirty="0">
                <a:latin typeface="Arial" panose="020B0604020202020204" pitchFamily="34" charset="0"/>
                <a:cs typeface="Arial" panose="020B0604020202020204" pitchFamily="34" charset="0"/>
              </a:rPr>
              <a:t>Project Guide : 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</a:p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Mrs.G.Usha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Devi		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AHoD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/ AI&amp;DS ,KRCE. </a:t>
            </a:r>
            <a:r>
              <a:rPr lang="en-US" sz="1600" b="1" dirty="0">
                <a:latin typeface="Calibri" pitchFamily="34" charset="0"/>
                <a:cs typeface="Calibri" pitchFamily="34" charset="0"/>
              </a:rPr>
              <a:t>			        		</a:t>
            </a:r>
          </a:p>
          <a:p>
            <a:r>
              <a:rPr lang="en-US" sz="1200" b="1" dirty="0">
                <a:latin typeface="Arial Rounded MT Bold" panose="020F0704030504030204" pitchFamily="34" charset="0"/>
              </a:rPr>
              <a:t>		                                        </a:t>
            </a:r>
          </a:p>
          <a:p>
            <a:r>
              <a:rPr lang="en-US" sz="1200" b="1" dirty="0">
                <a:latin typeface="Arial Rounded MT Bold" panose="020F0704030504030204" pitchFamily="34" charset="0"/>
              </a:rPr>
              <a:t>				   </a:t>
            </a:r>
            <a:endParaRPr lang="en-US" sz="1200" dirty="0"/>
          </a:p>
          <a:p>
            <a:endParaRPr lang="en-US" sz="1200" b="1" dirty="0">
              <a:latin typeface="Arial Rounded MT Bold" panose="020F0704030504030204" pitchFamily="34" charset="0"/>
            </a:endParaRPr>
          </a:p>
          <a:p>
            <a:r>
              <a:rPr lang="en-US" sz="1200" b="1" dirty="0">
                <a:latin typeface="Arial Rounded MT Bold" panose="020F0704030504030204" pitchFamily="34" charset="0"/>
              </a:rPr>
              <a:t>			</a:t>
            </a:r>
            <a:endParaRPr lang="en-US" sz="1200" b="1" dirty="0">
              <a:solidFill>
                <a:schemeClr val="tx1"/>
              </a:solidFill>
              <a:latin typeface="Bell MT" panose="02020503060305020303" pitchFamily="18" charset="0"/>
            </a:endParaRPr>
          </a:p>
          <a:p>
            <a:endParaRPr lang="en-US" sz="1200" b="1" dirty="0">
              <a:latin typeface="Bell MT" panose="02020503060305020303" pitchFamily="18" charset="0"/>
            </a:endParaRPr>
          </a:p>
          <a:p>
            <a:endParaRPr lang="en-US" sz="1200" b="1" dirty="0">
              <a:latin typeface="Bell MT" panose="02020503060305020303" pitchFamily="18" charset="0"/>
            </a:endParaRPr>
          </a:p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067656" y="3557847"/>
            <a:ext cx="4777100" cy="17832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kumimoji="0" lang="en-US" sz="14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Members</a:t>
            </a:r>
            <a:r>
              <a:rPr kumimoji="0" lang="en-US" sz="1400" b="1" i="0" u="sng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Name – Register Number(VII SEM AI&amp;DS):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lang="en-US" sz="1400" b="1" baseline="0" dirty="0">
                <a:latin typeface="Arial" panose="020B0604020202020204" pitchFamily="34" charset="0"/>
                <a:cs typeface="Arial" panose="020B0604020202020204" pitchFamily="34" charset="0"/>
              </a:rPr>
              <a:t>1. DEEPIKA B-8115U20AD008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2.RISHIKA S-8115U20AD035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lang="en-US" sz="1400" b="1" baseline="0" dirty="0">
                <a:latin typeface="Arial" panose="020B0604020202020204" pitchFamily="34" charset="0"/>
                <a:cs typeface="Arial" panose="020B0604020202020204" pitchFamily="34" charset="0"/>
              </a:rPr>
              <a:t>3.THARSHNE K-8115U20AD044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4.VINODHINI C-8115U20AD048</a:t>
            </a:r>
            <a:endParaRPr lang="en-US" sz="1400" b="1" baseline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			        		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		                                       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				 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Rounded MT Bold" panose="020F070403050403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			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ll MT" panose="02020503060305020303" pitchFamily="18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ll MT" panose="02020503060305020303" pitchFamily="18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ll MT" panose="02020503060305020303" pitchFamily="18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6704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1369" y="1358721"/>
            <a:ext cx="1083113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74320" marR="30480" lvl="1" algn="just">
              <a:lnSpc>
                <a:spcPts val="3840"/>
              </a:lnSpc>
              <a:spcAft>
                <a:spcPts val="1200"/>
              </a:spcAft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811369" y="364477"/>
            <a:ext cx="9601200" cy="1303337"/>
          </a:xfrm>
        </p:spPr>
        <p:txBody>
          <a:bodyPr>
            <a:normAutofit/>
          </a:bodyPr>
          <a:lstStyle/>
          <a:p>
            <a:r>
              <a:rPr lang="en-US" sz="3600" b="1" spc="-50" dirty="0">
                <a:solidFill>
                  <a:schemeClr val="accent4"/>
                </a:solidFill>
              </a:rPr>
              <a:t>EXPLORATORY</a:t>
            </a:r>
            <a:r>
              <a:rPr lang="en-US" sz="4000" b="1" spc="-50" dirty="0">
                <a:solidFill>
                  <a:schemeClr val="accent4"/>
                </a:solidFill>
              </a:rPr>
              <a:t> </a:t>
            </a:r>
            <a:r>
              <a:rPr lang="en-US" sz="3600" b="1" spc="-50" dirty="0">
                <a:solidFill>
                  <a:schemeClr val="accent4"/>
                </a:solidFill>
              </a:rPr>
              <a:t>ANALYSIS</a:t>
            </a:r>
            <a:endParaRPr lang="en-US" sz="4000" dirty="0">
              <a:solidFill>
                <a:schemeClr val="accent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F48513-871B-BE9C-7279-66B0555C39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4" t="29598" r="73088" b="46962"/>
          <a:stretch/>
        </p:blipFill>
        <p:spPr>
          <a:xfrm>
            <a:off x="1082899" y="1876053"/>
            <a:ext cx="3206713" cy="31665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71F033-A4B1-62B0-90F3-C4589632D9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7" t="19797" r="44302" b="6842"/>
          <a:stretch/>
        </p:blipFill>
        <p:spPr>
          <a:xfrm>
            <a:off x="4809565" y="1389160"/>
            <a:ext cx="6441141" cy="471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370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1369" y="1358721"/>
            <a:ext cx="1083113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74320" marR="30480" lvl="1" algn="just">
              <a:lnSpc>
                <a:spcPts val="3840"/>
              </a:lnSpc>
              <a:spcAft>
                <a:spcPts val="1200"/>
              </a:spcAft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811369" y="364477"/>
            <a:ext cx="9601200" cy="1303337"/>
          </a:xfrm>
        </p:spPr>
        <p:txBody>
          <a:bodyPr>
            <a:normAutofit/>
          </a:bodyPr>
          <a:lstStyle/>
          <a:p>
            <a:r>
              <a:rPr lang="en-US" sz="3600" b="1" spc="-50" dirty="0">
                <a:solidFill>
                  <a:schemeClr val="accent4"/>
                </a:solidFill>
              </a:rPr>
              <a:t>EXPLORATORY ANALYSIS</a:t>
            </a:r>
            <a:endParaRPr lang="en-US" sz="3600" dirty="0">
              <a:solidFill>
                <a:schemeClr val="accent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EBF34-F316-EE14-3A83-99F1490C29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" t="24307" r="75846" b="50000"/>
          <a:stretch/>
        </p:blipFill>
        <p:spPr>
          <a:xfrm>
            <a:off x="941293" y="1784961"/>
            <a:ext cx="3173507" cy="32880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F95252-A3E8-AAA9-F834-0694B946EB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2" t="41368" r="5587" b="19797"/>
          <a:stretch/>
        </p:blipFill>
        <p:spPr>
          <a:xfrm>
            <a:off x="4510162" y="1441375"/>
            <a:ext cx="6736977" cy="16967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A378A0-D93F-04B0-B05C-1BE38F3AFB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1" t="18763" r="5478" b="8869"/>
          <a:stretch/>
        </p:blipFill>
        <p:spPr>
          <a:xfrm>
            <a:off x="4510163" y="3138114"/>
            <a:ext cx="6736976" cy="283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708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B017D-2B21-51D0-DDDF-300363DA9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978" y="430803"/>
            <a:ext cx="9601196" cy="130386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+mn-lt"/>
              </a:rPr>
              <a:t>TEST-TRAIN</a:t>
            </a:r>
            <a:r>
              <a:rPr lang="en-US" sz="4000" b="1" dirty="0">
                <a:solidFill>
                  <a:schemeClr val="accent4"/>
                </a:solidFill>
                <a:latin typeface="+mn-lt"/>
              </a:rPr>
              <a:t> SPLIT</a:t>
            </a:r>
            <a:endParaRPr lang="en-IN" sz="4000" b="1" dirty="0">
              <a:solidFill>
                <a:schemeClr val="accent4"/>
              </a:solidFill>
              <a:latin typeface="+mn-lt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A4085F-C7DD-EF23-D4E9-F15CF77C3D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" t="18177" b="28556"/>
          <a:stretch/>
        </p:blipFill>
        <p:spPr>
          <a:xfrm>
            <a:off x="1351222" y="1734670"/>
            <a:ext cx="9704708" cy="368449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B7F31A-03D1-4362-2E43-6A0D01F1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505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01323-216A-4AFD-7576-92D7C00DE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430803"/>
            <a:ext cx="9601196" cy="130386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4"/>
                </a:solidFill>
                <a:latin typeface="+mn-lt"/>
              </a:rPr>
              <a:t>IMAGE GENERATION AND PREPROCESSING</a:t>
            </a:r>
            <a:endParaRPr lang="en-IN" sz="3200" b="1" dirty="0">
              <a:solidFill>
                <a:schemeClr val="accent4"/>
              </a:solidFill>
              <a:latin typeface="+mn-lt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51BC9A5-8C35-D04A-4BCA-6997AEE0E0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3" t="29104" r="63292" b="5238"/>
          <a:stretch/>
        </p:blipFill>
        <p:spPr>
          <a:xfrm>
            <a:off x="1053353" y="1640541"/>
            <a:ext cx="3558987" cy="432845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1E058-5F8D-C005-828B-90A78C69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51A143-4D46-9314-318D-0CF3E8D7F9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2" t="55297" r="7462" b="8869"/>
          <a:stretch/>
        </p:blipFill>
        <p:spPr>
          <a:xfrm>
            <a:off x="4733363" y="1878755"/>
            <a:ext cx="6526305" cy="15502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C54F6D-8A8D-C3E9-7CE6-B162A13AC2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7" t="19005" r="7647" b="33325"/>
          <a:stretch/>
        </p:blipFill>
        <p:spPr>
          <a:xfrm>
            <a:off x="4733363" y="3429000"/>
            <a:ext cx="6526304" cy="206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024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75B5B-93E9-7040-C231-57784231B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636991"/>
            <a:ext cx="9601196" cy="1303867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+mn-lt"/>
              </a:rPr>
              <a:t>MODEL TRAINING AND EVALUATION</a:t>
            </a:r>
            <a:br>
              <a:rPr lang="en-US" sz="3600" b="1" dirty="0">
                <a:solidFill>
                  <a:schemeClr val="accent4"/>
                </a:solidFill>
                <a:latin typeface="+mn-lt"/>
              </a:rPr>
            </a:br>
            <a:r>
              <a:rPr lang="en-US" sz="3600" b="1" dirty="0">
                <a:solidFill>
                  <a:schemeClr val="accent4"/>
                </a:solidFill>
                <a:latin typeface="+mn-lt"/>
              </a:rPr>
              <a:t>(</a:t>
            </a:r>
            <a:r>
              <a:rPr lang="en-US" sz="3600" b="1" dirty="0" err="1">
                <a:solidFill>
                  <a:schemeClr val="accent4"/>
                </a:solidFill>
                <a:latin typeface="+mn-lt"/>
              </a:rPr>
              <a:t>MobileNet</a:t>
            </a:r>
            <a:r>
              <a:rPr lang="en-US" sz="3600" b="1" dirty="0">
                <a:solidFill>
                  <a:schemeClr val="accent4"/>
                </a:solidFill>
                <a:latin typeface="+mn-lt"/>
              </a:rPr>
              <a:t> V2 Architecture)</a:t>
            </a:r>
            <a:endParaRPr lang="en-IN" sz="3600" b="1" dirty="0">
              <a:solidFill>
                <a:schemeClr val="accent4"/>
              </a:solidFill>
              <a:latin typeface="+mn-lt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31528D0-7EB7-4F2E-C7EA-AE51D20183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6" t="42078" b="50608"/>
          <a:stretch/>
        </p:blipFill>
        <p:spPr>
          <a:xfrm>
            <a:off x="1134037" y="1843742"/>
            <a:ext cx="9923924" cy="80682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3A8F2-9217-E4D9-CE03-630DC309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83A972-10DF-63FD-EAA4-ECA56E4063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8" t="18416" r="32610" b="9268"/>
          <a:stretch/>
        </p:blipFill>
        <p:spPr>
          <a:xfrm>
            <a:off x="1134037" y="2650566"/>
            <a:ext cx="9923923" cy="346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84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F1666-FAF8-EC47-5340-8AAC1F134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214" y="609600"/>
            <a:ext cx="9601196" cy="1303867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+mn-lt"/>
              </a:rPr>
              <a:t>MODEL TRAINING AND EVALUATION</a:t>
            </a:r>
            <a:br>
              <a:rPr lang="en-US" sz="3600" b="1" dirty="0">
                <a:solidFill>
                  <a:schemeClr val="accent4"/>
                </a:solidFill>
                <a:latin typeface="+mn-lt"/>
              </a:rPr>
            </a:br>
            <a:r>
              <a:rPr lang="en-US" sz="3600" b="1" dirty="0">
                <a:solidFill>
                  <a:schemeClr val="accent4"/>
                </a:solidFill>
                <a:latin typeface="+mn-lt"/>
              </a:rPr>
              <a:t>(</a:t>
            </a:r>
            <a:r>
              <a:rPr lang="en-US" sz="3600" b="1" dirty="0" err="1">
                <a:solidFill>
                  <a:schemeClr val="accent4"/>
                </a:solidFill>
                <a:latin typeface="+mn-lt"/>
              </a:rPr>
              <a:t>MobileNet</a:t>
            </a:r>
            <a:r>
              <a:rPr lang="en-US" sz="3600" b="1" dirty="0">
                <a:solidFill>
                  <a:schemeClr val="accent4"/>
                </a:solidFill>
                <a:latin typeface="+mn-lt"/>
              </a:rPr>
              <a:t> V2 Architecture)</a:t>
            </a:r>
            <a:endParaRPr lang="en-IN" sz="36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E365E9-774C-FA5E-7EDB-BDA49AC0E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" t="18566" r="15440" b="8886"/>
          <a:stretch/>
        </p:blipFill>
        <p:spPr>
          <a:xfrm>
            <a:off x="887505" y="2124636"/>
            <a:ext cx="5737413" cy="384436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D8614-BED2-D7B5-82DE-67CF2B87B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7E34B5-09DB-040D-9694-A5E5FF045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8" t="19790" r="58860" b="49998"/>
          <a:stretch/>
        </p:blipFill>
        <p:spPr>
          <a:xfrm>
            <a:off x="6624918" y="2124636"/>
            <a:ext cx="4778188" cy="384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842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DE5E4-621B-9BC1-6A7F-2DDB0E556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568510"/>
            <a:ext cx="9601196" cy="1303867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+mn-lt"/>
              </a:rPr>
              <a:t>MODEL TRAINING AND EVALUATION</a:t>
            </a:r>
            <a:br>
              <a:rPr lang="en-US" sz="3600" b="1" dirty="0">
                <a:solidFill>
                  <a:schemeClr val="accent4"/>
                </a:solidFill>
                <a:latin typeface="+mn-lt"/>
              </a:rPr>
            </a:br>
            <a:r>
              <a:rPr lang="en-US" sz="3600" b="1" dirty="0">
                <a:solidFill>
                  <a:schemeClr val="accent4"/>
                </a:solidFill>
                <a:latin typeface="+mn-lt"/>
              </a:rPr>
              <a:t>(</a:t>
            </a:r>
            <a:r>
              <a:rPr lang="en-US" sz="3600" b="1" dirty="0" err="1">
                <a:solidFill>
                  <a:schemeClr val="accent4"/>
                </a:solidFill>
                <a:latin typeface="+mn-lt"/>
              </a:rPr>
              <a:t>MobileNet</a:t>
            </a:r>
            <a:r>
              <a:rPr lang="en-US" sz="3600" b="1" dirty="0">
                <a:solidFill>
                  <a:schemeClr val="accent4"/>
                </a:solidFill>
                <a:latin typeface="+mn-lt"/>
              </a:rPr>
              <a:t> V2 Architecture)</a:t>
            </a:r>
            <a:endParaRPr lang="en-IN" sz="36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9523699-96BD-D564-DAB7-16FEBC5C2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9" t="26267" r="43011" b="26816"/>
          <a:stretch/>
        </p:blipFill>
        <p:spPr>
          <a:xfrm>
            <a:off x="833717" y="2020294"/>
            <a:ext cx="5031273" cy="401162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E3923-4185-26AF-1588-D6CA82CF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FEBBD12-D31F-D482-3566-C51E06EC72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6" t="25373" r="54889" b="70551"/>
          <a:stretch/>
        </p:blipFill>
        <p:spPr>
          <a:xfrm>
            <a:off x="5864990" y="2020293"/>
            <a:ext cx="5322963" cy="3124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CA8A46D-0A1E-BD8F-F6FB-07BF447C6BA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8" t="19397" r="35479" b="8869"/>
          <a:stretch/>
        </p:blipFill>
        <p:spPr>
          <a:xfrm>
            <a:off x="5864990" y="2325618"/>
            <a:ext cx="5322963" cy="370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058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E2630-5645-D9E5-E7E2-D90A0CBF8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609600"/>
            <a:ext cx="9601196" cy="1303867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+mn-lt"/>
              </a:rPr>
              <a:t>MODEL TRAINING AND EVALUATION</a:t>
            </a:r>
            <a:br>
              <a:rPr lang="en-US" sz="3600" b="1" dirty="0">
                <a:solidFill>
                  <a:schemeClr val="accent4"/>
                </a:solidFill>
                <a:latin typeface="+mn-lt"/>
              </a:rPr>
            </a:br>
            <a:r>
              <a:rPr lang="en-US" sz="3600" b="1" dirty="0">
                <a:solidFill>
                  <a:schemeClr val="accent4"/>
                </a:solidFill>
                <a:latin typeface="+mn-lt"/>
              </a:rPr>
              <a:t>(</a:t>
            </a:r>
            <a:r>
              <a:rPr lang="en-US" sz="3600" b="1" dirty="0" err="1">
                <a:solidFill>
                  <a:schemeClr val="accent4"/>
                </a:solidFill>
                <a:latin typeface="+mn-lt"/>
              </a:rPr>
              <a:t>MobileNet</a:t>
            </a:r>
            <a:r>
              <a:rPr lang="en-US" sz="3600" b="1" dirty="0">
                <a:solidFill>
                  <a:schemeClr val="accent4"/>
                </a:solidFill>
                <a:latin typeface="+mn-lt"/>
              </a:rPr>
              <a:t> V2 Architecture)</a:t>
            </a:r>
            <a:endParaRPr lang="en-IN" sz="36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50F521E-BEC8-EFD9-4955-0EC7E620A6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7" t="26268" r="51671" b="9291"/>
          <a:stretch/>
        </p:blipFill>
        <p:spPr>
          <a:xfrm>
            <a:off x="1120587" y="1867523"/>
            <a:ext cx="5322788" cy="424117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C2D29-738F-FE32-81FE-90CDC662C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3CDED5-D250-FA40-8449-E8D6EE41E1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7" t="22928" r="60956" b="44115"/>
          <a:stretch/>
        </p:blipFill>
        <p:spPr>
          <a:xfrm>
            <a:off x="6443375" y="1867523"/>
            <a:ext cx="4628036" cy="410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43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71470" y="1269222"/>
            <a:ext cx="10427595" cy="4839478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dirty="0"/>
              <a:t>  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   This project demonstrates the application of deep learning techniques for automatically detecting and classifying fish species in underwater images and videos.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0" i="0" dirty="0">
                <a:solidFill>
                  <a:srgbClr val="000000"/>
                </a:solidFill>
                <a:effectLst/>
              </a:rPr>
              <a:t>   It achieves high accuracy through transfer learning and provides opportunities for further exploration and experimentation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Poppins" panose="020B0502040204020203" pitchFamily="2" charset="0"/>
              </a:rPr>
              <a:t>.</a:t>
            </a:r>
            <a:endParaRPr lang="en-US" sz="3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0E4D7D-260A-F0C2-FEDD-3A649CF774FE}"/>
              </a:ext>
            </a:extLst>
          </p:cNvPr>
          <p:cNvSpPr/>
          <p:nvPr/>
        </p:nvSpPr>
        <p:spPr>
          <a:xfrm>
            <a:off x="871470" y="637079"/>
            <a:ext cx="10187189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NimbusRomNo9L-Regu"/>
            </a:endParaRPr>
          </a:p>
          <a:p>
            <a:pPr algn="ctr"/>
            <a:r>
              <a:rPr lang="en-US" sz="4000" b="1" dirty="0"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215525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84856" y="1618222"/>
            <a:ext cx="9186931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 :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rgbClr val="000000"/>
                </a:solidFill>
              </a:rPr>
              <a:t>F</a:t>
            </a:r>
            <a:r>
              <a:rPr lang="en-US" sz="3200" b="0" i="0" dirty="0">
                <a:solidFill>
                  <a:srgbClr val="000000"/>
                </a:solidFill>
                <a:effectLst/>
              </a:rPr>
              <a:t>urther explore on other real-world applications of deep learning, such as object detection, image segmentation, or natural language processing.</a:t>
            </a:r>
          </a:p>
          <a:p>
            <a:pPr lvl="0"/>
            <a:endParaRPr lang="en-US" sz="3200" b="0" i="0" dirty="0">
              <a:solidFill>
                <a:srgbClr val="000000"/>
              </a:solidFill>
              <a:effectLst/>
            </a:endParaRPr>
          </a:p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US" sz="3200" dirty="0">
                <a:cs typeface="Times New Roman" panose="02020603050405020304" pitchFamily="18" charset="0"/>
              </a:rPr>
              <a:t>To deploy this proposed system to next level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686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1369" y="1358721"/>
            <a:ext cx="10831132" cy="1220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1024049" y="566996"/>
            <a:ext cx="9601200" cy="1303337"/>
          </a:xfrm>
        </p:spPr>
        <p:txBody>
          <a:bodyPr/>
          <a:lstStyle/>
          <a:p>
            <a:r>
              <a:rPr lang="en-US" b="1" spc="-50" dirty="0">
                <a:solidFill>
                  <a:schemeClr val="accent4"/>
                </a:solidFill>
              </a:rPr>
              <a:t>OBJECTIVE</a:t>
            </a:r>
            <a:r>
              <a:rPr lang="en-US" b="1" dirty="0">
                <a:solidFill>
                  <a:schemeClr val="accent4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49499" y="1428567"/>
            <a:ext cx="10831132" cy="4272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/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200" dirty="0"/>
              <a:t>To </a:t>
            </a:r>
            <a:r>
              <a:rPr lang="en-US" sz="3200" b="0" i="0" dirty="0">
                <a:effectLst/>
              </a:rPr>
              <a:t>accurately identify fish species based on their unique visual features.</a:t>
            </a: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200" dirty="0"/>
              <a:t>T</a:t>
            </a:r>
            <a:r>
              <a:rPr lang="en-US" sz="3200" i="0" dirty="0">
                <a:effectLst/>
              </a:rPr>
              <a:t>rain the model to be robust </a:t>
            </a: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200" b="0" i="0" dirty="0">
                <a:effectLst/>
              </a:rPr>
              <a:t>Enable the model to automatically extract relevant features</a:t>
            </a: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200" dirty="0">
                <a:latin typeface="+mj-lt"/>
              </a:rPr>
              <a:t>A</a:t>
            </a:r>
            <a:r>
              <a:rPr lang="en-US" sz="3200" b="0" i="0" dirty="0">
                <a:effectLst/>
                <a:latin typeface="+mj-lt"/>
              </a:rPr>
              <a:t>ccommodating increased data volumes and maintaining performance in larger datasets.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73809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676400" y="1133475"/>
            <a:ext cx="10515600" cy="38211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                        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4000" b="1" dirty="0"/>
          </a:p>
          <a:p>
            <a:pPr marL="0" indent="0">
              <a:buNone/>
            </a:pPr>
            <a:r>
              <a:rPr lang="en-US" sz="4000" b="1" dirty="0"/>
              <a:t>			         </a:t>
            </a:r>
            <a:r>
              <a:rPr lang="en-US" sz="5000" b="1" dirty="0">
                <a:ln w="3175" cmpd="sng">
                  <a:noFill/>
                </a:ln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Thank You…………..!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342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1369" y="1358721"/>
            <a:ext cx="10831132" cy="1220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811369" y="364477"/>
            <a:ext cx="9601200" cy="1303337"/>
          </a:xfrm>
        </p:spPr>
        <p:txBody>
          <a:bodyPr>
            <a:normAutofit/>
          </a:bodyPr>
          <a:lstStyle/>
          <a:p>
            <a:r>
              <a:rPr lang="en-US" b="1" spc="-50" dirty="0">
                <a:solidFill>
                  <a:schemeClr val="accent4"/>
                </a:solidFill>
              </a:rPr>
              <a:t>LITERATURE SURVEY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72517" y="4386352"/>
            <a:ext cx="10046966" cy="1220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marR="30480" lvl="1" algn="just">
              <a:lnSpc>
                <a:spcPts val="3840"/>
              </a:lnSpc>
              <a:spcAft>
                <a:spcPts val="1200"/>
              </a:spcAft>
            </a:pPr>
            <a:r>
              <a:rPr lang="en-US" sz="3200" b="1" dirty="0">
                <a:solidFill>
                  <a:srgbClr val="0070C0"/>
                </a:solidFill>
              </a:rPr>
              <a:t> 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22598B0-16D0-9D6D-0EB6-828DFD9791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050512"/>
              </p:ext>
            </p:extLst>
          </p:nvPr>
        </p:nvGraphicFramePr>
        <p:xfrm>
          <a:off x="811370" y="1345772"/>
          <a:ext cx="10267950" cy="4902627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791528">
                  <a:extLst>
                    <a:ext uri="{9D8B030D-6E8A-4147-A177-3AD203B41FA5}">
                      <a16:colId xmlns:a16="http://schemas.microsoft.com/office/drawing/2014/main" val="3768351907"/>
                    </a:ext>
                  </a:extLst>
                </a:gridCol>
                <a:gridCol w="849442">
                  <a:extLst>
                    <a:ext uri="{9D8B030D-6E8A-4147-A177-3AD203B41FA5}">
                      <a16:colId xmlns:a16="http://schemas.microsoft.com/office/drawing/2014/main" val="2235733504"/>
                    </a:ext>
                  </a:extLst>
                </a:gridCol>
                <a:gridCol w="2891591">
                  <a:extLst>
                    <a:ext uri="{9D8B030D-6E8A-4147-A177-3AD203B41FA5}">
                      <a16:colId xmlns:a16="http://schemas.microsoft.com/office/drawing/2014/main" val="4010731110"/>
                    </a:ext>
                  </a:extLst>
                </a:gridCol>
                <a:gridCol w="1911921">
                  <a:extLst>
                    <a:ext uri="{9D8B030D-6E8A-4147-A177-3AD203B41FA5}">
                      <a16:colId xmlns:a16="http://schemas.microsoft.com/office/drawing/2014/main" val="2262629780"/>
                    </a:ext>
                  </a:extLst>
                </a:gridCol>
                <a:gridCol w="1719122">
                  <a:extLst>
                    <a:ext uri="{9D8B030D-6E8A-4147-A177-3AD203B41FA5}">
                      <a16:colId xmlns:a16="http://schemas.microsoft.com/office/drawing/2014/main" val="83060626"/>
                    </a:ext>
                  </a:extLst>
                </a:gridCol>
                <a:gridCol w="2104346">
                  <a:extLst>
                    <a:ext uri="{9D8B030D-6E8A-4147-A177-3AD203B41FA5}">
                      <a16:colId xmlns:a16="http://schemas.microsoft.com/office/drawing/2014/main" val="3599096414"/>
                    </a:ext>
                  </a:extLst>
                </a:gridCol>
              </a:tblGrid>
              <a:tr h="377033">
                <a:tc>
                  <a:txBody>
                    <a:bodyPr/>
                    <a:lstStyle/>
                    <a:p>
                      <a:r>
                        <a:rPr lang="en-US" dirty="0"/>
                        <a:t>S.NO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           TITLE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AUTHOR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ALGORITHM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FUTUREWORK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1452336"/>
                  </a:ext>
                </a:extLst>
              </a:tr>
              <a:tr h="1467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UNDERWATER FISH SPECIES CLASSIFICATION USING CONVOLUTIONAL NEURAL NETWORK AND DEEP LEARNING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D. Rathi, S. Jain, and S. Indu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CNN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Deep Learning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Image Processing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method need to achieve 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100% accuracy.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493187"/>
                  </a:ext>
                </a:extLst>
              </a:tr>
              <a:tr h="14983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UNDERWATER FISH DETECTION WITH WEAK MULTI-</a:t>
                      </a:r>
                    </a:p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DOMAIN </a:t>
                      </a:r>
                    </a:p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SUPERVISION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D. A. Konovalov, A. Saleh, M. Bradley, M.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Sankupellay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S. Marini, M. Sheave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Computer Vision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Pattern Recognition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robustness of target detection in real scenes needs to be improved.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3891662"/>
                  </a:ext>
                </a:extLst>
              </a:tr>
              <a:tr h="15594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REALISTIC FISH‑HABITAT DATASET </a:t>
                      </a:r>
                    </a:p>
                    <a:p>
                      <a:r>
                        <a:rPr lang="en-IN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EVALUATE ALGORITHMS </a:t>
                      </a:r>
                    </a:p>
                    <a:p>
                      <a:r>
                        <a:rPr lang="en-IN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UNDERWATER VISUAL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Alzayat</a:t>
                      </a:r>
                      <a:r>
                        <a:rPr lang="en-IN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Saleh,Issam</a:t>
                      </a:r>
                      <a:r>
                        <a:rPr lang="en-IN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H.Laradji,Dmitry.A.Konovalov,Michael</a:t>
                      </a:r>
                      <a:r>
                        <a:rPr lang="en-IN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Bradley, David</a:t>
                      </a:r>
                    </a:p>
                    <a:p>
                      <a:r>
                        <a:rPr lang="en-IN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Vazquez Marcus Sheaves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CNN-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ResNet-50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Deep Learning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Consider challenges that fall under weak supervision, active learning, or few-shot learning.                            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695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2389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1369" y="1358721"/>
            <a:ext cx="10831132" cy="1220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72517" y="4386352"/>
            <a:ext cx="10046966" cy="1220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marR="30480" lvl="1" algn="just">
              <a:lnSpc>
                <a:spcPts val="3840"/>
              </a:lnSpc>
              <a:spcAft>
                <a:spcPts val="1200"/>
              </a:spcAft>
            </a:pPr>
            <a:r>
              <a:rPr lang="en-US" sz="3200" b="1" dirty="0">
                <a:solidFill>
                  <a:srgbClr val="0070C0"/>
                </a:solidFill>
              </a:rPr>
              <a:t> 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22598B0-16D0-9D6D-0EB6-828DFD9791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382299"/>
              </p:ext>
            </p:extLst>
          </p:nvPr>
        </p:nvGraphicFramePr>
        <p:xfrm>
          <a:off x="779928" y="853440"/>
          <a:ext cx="10600703" cy="53949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6234">
                  <a:extLst>
                    <a:ext uri="{9D8B030D-6E8A-4147-A177-3AD203B41FA5}">
                      <a16:colId xmlns:a16="http://schemas.microsoft.com/office/drawing/2014/main" val="3768351907"/>
                    </a:ext>
                  </a:extLst>
                </a:gridCol>
                <a:gridCol w="902737">
                  <a:extLst>
                    <a:ext uri="{9D8B030D-6E8A-4147-A177-3AD203B41FA5}">
                      <a16:colId xmlns:a16="http://schemas.microsoft.com/office/drawing/2014/main" val="2235733504"/>
                    </a:ext>
                  </a:extLst>
                </a:gridCol>
                <a:gridCol w="2897841">
                  <a:extLst>
                    <a:ext uri="{9D8B030D-6E8A-4147-A177-3AD203B41FA5}">
                      <a16:colId xmlns:a16="http://schemas.microsoft.com/office/drawing/2014/main" val="4010731110"/>
                    </a:ext>
                  </a:extLst>
                </a:gridCol>
                <a:gridCol w="1968072">
                  <a:extLst>
                    <a:ext uri="{9D8B030D-6E8A-4147-A177-3AD203B41FA5}">
                      <a16:colId xmlns:a16="http://schemas.microsoft.com/office/drawing/2014/main" val="2262629780"/>
                    </a:ext>
                  </a:extLst>
                </a:gridCol>
                <a:gridCol w="1747157">
                  <a:extLst>
                    <a:ext uri="{9D8B030D-6E8A-4147-A177-3AD203B41FA5}">
                      <a16:colId xmlns:a16="http://schemas.microsoft.com/office/drawing/2014/main" val="83060626"/>
                    </a:ext>
                  </a:extLst>
                </a:gridCol>
                <a:gridCol w="2138662">
                  <a:extLst>
                    <a:ext uri="{9D8B030D-6E8A-4147-A177-3AD203B41FA5}">
                      <a16:colId xmlns:a16="http://schemas.microsoft.com/office/drawing/2014/main" val="3599096414"/>
                    </a:ext>
                  </a:extLst>
                </a:gridCol>
              </a:tblGrid>
              <a:tr h="1796319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2022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FISH SURVEYS ON THE MOVE: ADAPTING AUTOMATED FISH DETECTION AND CLASSIFICATION FRAMEWORKS FOR VIDEOS ON A REMOTELY OPERATED VEHICLE IN SHALLOW MARINE WATERS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Rod M. Connolly, Kristin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I.Jinks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Cesar Herrera, Sebastian Lopez-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Marcano</a:t>
                      </a:r>
                      <a:endParaRPr lang="en-IN" sz="18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R-CNN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Detectron2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YOLOv5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Analysis of imagery from mobile cameras to be included in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ongoing reﬁnement of deep learning procedures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1452336"/>
                  </a:ext>
                </a:extLst>
              </a:tr>
              <a:tr h="16252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ANALYSIS OF UNDERWATER IMAGE</a:t>
                      </a:r>
                    </a:p>
                    <a:p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PROCESSING METHODS FOR ANNOTATION IN</a:t>
                      </a:r>
                    </a:p>
                    <a:p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DEEP LEARNING BASED FISH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Jose-Luis,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Lisani,Ana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-Belen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Petro,Catalina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Sbert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Amaya</a:t>
                      </a:r>
                    </a:p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Alvarez-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Ellacuria</a:t>
                      </a:r>
                      <a:endParaRPr lang="en-IN" sz="18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Image Restoration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Image Enhancement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Deep Learning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Improve the performance of a CNN object detector when used for pre-processing the images.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493187"/>
                  </a:ext>
                </a:extLst>
              </a:tr>
              <a:tr h="16252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5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AUTOMATIC DETECTION AND CLASSIFICATION OF COASTAL MEDITERRANEAN FISH FROM UNDERWATER IMAGES: GOOD PRACTICES FOR ROBUST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Ignacio A.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Catala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Amaya A</a:t>
                      </a:r>
                    </a:p>
                    <a:p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lvarez-Ellacurıa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JoseLuis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Lisani</a:t>
                      </a:r>
                      <a:endParaRPr lang="en-IN" sz="18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Josep Sanchez</a:t>
                      </a:r>
                    </a:p>
                    <a:p>
                      <a:endParaRPr lang="en-IN" sz="18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Object detection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Faster RCNN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Classification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YOLO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Need to improve the efficiency while working with large datasets.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3891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634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37882" y="1676975"/>
            <a:ext cx="10919011" cy="400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200" b="1" dirty="0"/>
              <a:t>Focus: </a:t>
            </a:r>
            <a:r>
              <a:rPr lang="en-IN" sz="3200" b="0" i="0" dirty="0">
                <a:effectLst/>
              </a:rPr>
              <a:t>Concentrates on freshwater fish species identification</a:t>
            </a:r>
            <a:endParaRPr lang="en-US" sz="3200" dirty="0"/>
          </a:p>
          <a:p>
            <a:pPr marL="822960" marR="30480" lvl="1" indent="-54864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b="1" i="0" dirty="0">
                <a:effectLst/>
              </a:rPr>
              <a:t>Technology Used</a:t>
            </a:r>
            <a:r>
              <a:rPr lang="en-US" sz="3200" b="1" dirty="0"/>
              <a:t>:</a:t>
            </a:r>
            <a:r>
              <a:rPr lang="en-US" sz="3200" dirty="0"/>
              <a:t> </a:t>
            </a:r>
            <a:r>
              <a:rPr lang="en-US" sz="3200" b="0" i="0" dirty="0">
                <a:effectLst/>
              </a:rPr>
              <a:t>Introduces the </a:t>
            </a:r>
            <a:r>
              <a:rPr lang="en-US" sz="3200" b="0" i="0" dirty="0" err="1">
                <a:effectLst/>
              </a:rPr>
              <a:t>FishDeTec</a:t>
            </a:r>
            <a:r>
              <a:rPr lang="en-US" sz="3200" b="0" i="0" dirty="0">
                <a:effectLst/>
              </a:rPr>
              <a:t> prototype system - the VGG16 deep Convolutional Neural Network (CNN) model.</a:t>
            </a:r>
            <a:endParaRPr lang="en-US" sz="3200" dirty="0"/>
          </a:p>
          <a:p>
            <a:pPr marL="822960" marR="30480" lvl="1" indent="-54864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b="1" i="0" dirty="0">
                <a:effectLst/>
              </a:rPr>
              <a:t>Challenges Addressed:</a:t>
            </a:r>
            <a:r>
              <a:rPr lang="en-US" sz="3200" dirty="0"/>
              <a:t> </a:t>
            </a:r>
            <a:r>
              <a:rPr lang="en-IN" sz="3200" b="0" i="0" dirty="0">
                <a:effectLst/>
              </a:rPr>
              <a:t>Doesn't explicitly mention challenges </a:t>
            </a:r>
            <a:endParaRPr lang="en-US" sz="3200" dirty="0"/>
          </a:p>
          <a:p>
            <a:pPr marL="822960" marR="30480" lvl="1" indent="-54864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b="1" dirty="0">
                <a:effectLst/>
              </a:rPr>
              <a:t>Efficiency:</a:t>
            </a:r>
            <a:r>
              <a:rPr lang="en-US" sz="3200" dirty="0"/>
              <a:t> </a:t>
            </a:r>
            <a:r>
              <a:rPr lang="en-US" sz="3200" b="0" i="0" dirty="0">
                <a:effectLst/>
              </a:rPr>
              <a:t>VGG16 might be less efficient in terms of speed and memory usage compared to </a:t>
            </a:r>
            <a:r>
              <a:rPr lang="en-US" sz="3200" b="0" i="0" dirty="0" err="1">
                <a:effectLst/>
              </a:rPr>
              <a:t>MobileNet</a:t>
            </a:r>
            <a:r>
              <a:rPr lang="en-US" sz="3200" b="0" i="0" dirty="0">
                <a:effectLst/>
              </a:rPr>
              <a:t> v2.</a:t>
            </a:r>
            <a:endParaRPr lang="en-US" sz="3200" dirty="0"/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839361" y="523097"/>
            <a:ext cx="9601200" cy="1303337"/>
          </a:xfrm>
        </p:spPr>
        <p:txBody>
          <a:bodyPr/>
          <a:lstStyle/>
          <a:p>
            <a:r>
              <a:rPr lang="en-US" b="1" spc="-50" dirty="0">
                <a:solidFill>
                  <a:schemeClr val="accent4"/>
                </a:solidFill>
              </a:rPr>
              <a:t>EXISTING SYSTEM</a:t>
            </a:r>
            <a:r>
              <a:rPr lang="en-US" b="1" dirty="0">
                <a:solidFill>
                  <a:schemeClr val="accent4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608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72657" y="667385"/>
            <a:ext cx="10966642" cy="5581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88670" marR="30480" lvl="1" indent="-51435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200" b="1" dirty="0"/>
              <a:t>Focus:</a:t>
            </a:r>
            <a:r>
              <a:rPr lang="en-US" sz="3200" dirty="0"/>
              <a:t> A</a:t>
            </a:r>
            <a:r>
              <a:rPr lang="en-US" sz="3200" b="0" i="0" dirty="0">
                <a:effectLst/>
              </a:rPr>
              <a:t>ssessing the relative abundance of fish species in various underwater environments.</a:t>
            </a: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b="1" i="0" dirty="0">
                <a:effectLst/>
              </a:rPr>
              <a:t>Technology Used</a:t>
            </a:r>
            <a:r>
              <a:rPr lang="en-US" sz="3200" b="1" dirty="0"/>
              <a:t>:</a:t>
            </a:r>
            <a:r>
              <a:rPr lang="en-US" sz="3200" dirty="0"/>
              <a:t> </a:t>
            </a:r>
            <a:r>
              <a:rPr lang="en-US" sz="3200" b="0" i="0" dirty="0">
                <a:effectLst/>
              </a:rPr>
              <a:t>Introduces a technology using the </a:t>
            </a:r>
            <a:r>
              <a:rPr lang="en-US" sz="3200" b="0" i="0" dirty="0" err="1">
                <a:effectLst/>
              </a:rPr>
              <a:t>MobileNet</a:t>
            </a:r>
            <a:r>
              <a:rPr lang="en-US" sz="3200" b="0" i="0" dirty="0">
                <a:effectLst/>
              </a:rPr>
              <a:t> v2 Architecture</a:t>
            </a: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b="1" i="0" dirty="0">
                <a:effectLst/>
              </a:rPr>
              <a:t>Challenges Addressed:</a:t>
            </a:r>
            <a:r>
              <a:rPr lang="en-US" sz="3200" dirty="0"/>
              <a:t> </a:t>
            </a:r>
            <a:r>
              <a:rPr lang="en-US" sz="3200" b="0" i="0" dirty="0">
                <a:effectLst/>
              </a:rPr>
              <a:t>Highlights challenges in underwater imagery and minute differences between some fish species.</a:t>
            </a:r>
            <a:endParaRPr lang="en-US" sz="3200" dirty="0"/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b="1" dirty="0">
                <a:effectLst/>
              </a:rPr>
              <a:t>Efficiency:</a:t>
            </a:r>
            <a:r>
              <a:rPr lang="en-US" sz="3200" b="1" dirty="0"/>
              <a:t> </a:t>
            </a:r>
            <a:r>
              <a:rPr lang="en-US" sz="3200" b="0" i="0" dirty="0">
                <a:effectLst/>
              </a:rPr>
              <a:t>MobileNetv2 is chosen for its lightweight architecture, making it more efficient in terms of speed and memory usage compared to VGG16.</a:t>
            </a:r>
            <a:endParaRPr lang="en-US" sz="3200" dirty="0"/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752701" y="389812"/>
            <a:ext cx="9601200" cy="1303337"/>
          </a:xfrm>
        </p:spPr>
        <p:txBody>
          <a:bodyPr/>
          <a:lstStyle/>
          <a:p>
            <a:r>
              <a:rPr lang="en-US" b="1" spc="-50" dirty="0">
                <a:solidFill>
                  <a:schemeClr val="accent4"/>
                </a:solidFill>
              </a:rPr>
              <a:t>      PROPOSED SYSTEM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03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1369" y="1358721"/>
            <a:ext cx="10831132" cy="1220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74320" marR="30480" lvl="1" algn="just">
              <a:lnSpc>
                <a:spcPts val="3840"/>
              </a:lnSpc>
              <a:spcAft>
                <a:spcPts val="1200"/>
              </a:spcAft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811369" y="364477"/>
            <a:ext cx="9601200" cy="1303337"/>
          </a:xfrm>
        </p:spPr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BLOCK DIAGRAM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8E08B966-CEEB-29FB-89F8-2424B11E9D17}"/>
              </a:ext>
            </a:extLst>
          </p:cNvPr>
          <p:cNvSpPr/>
          <p:nvPr/>
        </p:nvSpPr>
        <p:spPr>
          <a:xfrm>
            <a:off x="847288" y="1668490"/>
            <a:ext cx="2931336" cy="969302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</a:rPr>
              <a:t>DATA COLLECTION</a:t>
            </a:r>
          </a:p>
          <a:p>
            <a:pPr algn="ctr"/>
            <a:r>
              <a:rPr lang="en-US" b="1" dirty="0">
                <a:solidFill>
                  <a:schemeClr val="accent4"/>
                </a:solidFill>
                <a:latin typeface="+mj-lt"/>
              </a:rPr>
              <a:t>(Collecting fish images)</a:t>
            </a:r>
          </a:p>
          <a:p>
            <a:pPr algn="ctr"/>
            <a:r>
              <a:rPr lang="en-US" sz="1600" b="1" dirty="0">
                <a:solidFill>
                  <a:schemeClr val="accent4"/>
                </a:solidFill>
                <a:latin typeface="+mj-lt"/>
              </a:rPr>
              <a:t> </a:t>
            </a:r>
            <a:endParaRPr lang="en-IN" sz="1600" b="1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ACD0C680-39C3-463D-E106-78BD6F101286}"/>
              </a:ext>
            </a:extLst>
          </p:cNvPr>
          <p:cNvSpPr/>
          <p:nvPr/>
        </p:nvSpPr>
        <p:spPr>
          <a:xfrm>
            <a:off x="4376577" y="1658717"/>
            <a:ext cx="3137582" cy="1020738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DATA PREPROCESSING </a:t>
            </a:r>
          </a:p>
          <a:p>
            <a:pPr algn="ctr"/>
            <a:r>
              <a:rPr lang="en-IN" b="1" dirty="0">
                <a:solidFill>
                  <a:schemeClr val="accent4"/>
                </a:solidFill>
              </a:rPr>
              <a:t>(Cleaning and Splitting data)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364457F6-37E8-0AF2-860F-C4DCB82EE9B9}"/>
              </a:ext>
            </a:extLst>
          </p:cNvPr>
          <p:cNvSpPr/>
          <p:nvPr/>
        </p:nvSpPr>
        <p:spPr>
          <a:xfrm>
            <a:off x="8112112" y="1658717"/>
            <a:ext cx="3399454" cy="1003341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MODEL PREPARATION</a:t>
            </a:r>
          </a:p>
          <a:p>
            <a:pPr algn="ctr"/>
            <a:r>
              <a:rPr lang="en-US" b="1" dirty="0">
                <a:solidFill>
                  <a:schemeClr val="accent4"/>
                </a:solidFill>
              </a:rPr>
              <a:t>(Setup the MobileNetV2 model</a:t>
            </a:r>
            <a:r>
              <a:rPr lang="en-US" sz="2000" b="1" dirty="0">
                <a:solidFill>
                  <a:schemeClr val="accent4"/>
                </a:solidFill>
              </a:rPr>
              <a:t>)</a:t>
            </a:r>
            <a:endParaRPr lang="en-IN" b="1" dirty="0">
              <a:solidFill>
                <a:schemeClr val="accent4"/>
              </a:solidFill>
            </a:endParaRP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4622D244-E8EE-7DF3-9552-CE64620C9DEE}"/>
              </a:ext>
            </a:extLst>
          </p:cNvPr>
          <p:cNvSpPr/>
          <p:nvPr/>
        </p:nvSpPr>
        <p:spPr>
          <a:xfrm>
            <a:off x="4527210" y="3309129"/>
            <a:ext cx="3106222" cy="869417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MODEL EVALUATION</a:t>
            </a:r>
          </a:p>
          <a:p>
            <a:pPr algn="ctr"/>
            <a:r>
              <a:rPr lang="en-US" b="1" dirty="0">
                <a:solidFill>
                  <a:schemeClr val="accent4"/>
                </a:solidFill>
              </a:rPr>
              <a:t>(Evaluate Model Performance)</a:t>
            </a:r>
            <a:endParaRPr lang="en-IN" b="1" dirty="0">
              <a:solidFill>
                <a:schemeClr val="accent4"/>
              </a:solidFill>
            </a:endParaRP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85320696-37DB-763B-E0D8-1C8634C957B4}"/>
              </a:ext>
            </a:extLst>
          </p:cNvPr>
          <p:cNvSpPr/>
          <p:nvPr/>
        </p:nvSpPr>
        <p:spPr>
          <a:xfrm>
            <a:off x="4527210" y="4952334"/>
            <a:ext cx="3137582" cy="1003342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POST-DEPLOYMENT EVALUATION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CC212CD7-A940-51AB-E9AD-6884E5415533}"/>
              </a:ext>
            </a:extLst>
          </p:cNvPr>
          <p:cNvSpPr/>
          <p:nvPr/>
        </p:nvSpPr>
        <p:spPr>
          <a:xfrm>
            <a:off x="8243048" y="3309130"/>
            <a:ext cx="3137582" cy="911080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MODEL TRAINING</a:t>
            </a:r>
          </a:p>
          <a:p>
            <a:pPr algn="ctr"/>
            <a:r>
              <a:rPr lang="en-US" b="1" dirty="0">
                <a:solidFill>
                  <a:schemeClr val="accent4"/>
                </a:solidFill>
              </a:rPr>
              <a:t>(Train the model with Training Data)</a:t>
            </a:r>
            <a:endParaRPr lang="en-IN" b="1" dirty="0">
              <a:solidFill>
                <a:schemeClr val="accent4"/>
              </a:solidFill>
            </a:endParaRP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4DA719C9-923A-8BDB-D3E1-1D682488CD43}"/>
              </a:ext>
            </a:extLst>
          </p:cNvPr>
          <p:cNvSpPr/>
          <p:nvPr/>
        </p:nvSpPr>
        <p:spPr>
          <a:xfrm>
            <a:off x="847289" y="3269208"/>
            <a:ext cx="2931335" cy="951002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MODEL OPTIMIZATION</a:t>
            </a:r>
          </a:p>
          <a:p>
            <a:pPr algn="ctr"/>
            <a:r>
              <a:rPr lang="en-US" b="1" dirty="0">
                <a:solidFill>
                  <a:schemeClr val="accent4"/>
                </a:solidFill>
              </a:rPr>
              <a:t>(Optimize for better performance)</a:t>
            </a:r>
            <a:endParaRPr lang="en-IN" b="1" dirty="0">
              <a:solidFill>
                <a:schemeClr val="accent4"/>
              </a:solidFill>
            </a:endParaRP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856225FC-8108-7C26-0776-CA854349F330}"/>
              </a:ext>
            </a:extLst>
          </p:cNvPr>
          <p:cNvSpPr/>
          <p:nvPr/>
        </p:nvSpPr>
        <p:spPr>
          <a:xfrm>
            <a:off x="8243048" y="4952333"/>
            <a:ext cx="3137582" cy="1003341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MAINTENANCE AND UPDATES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FAD89EBB-EE7F-DBDC-F0A1-DE784FCC7BCF}"/>
              </a:ext>
            </a:extLst>
          </p:cNvPr>
          <p:cNvSpPr/>
          <p:nvPr/>
        </p:nvSpPr>
        <p:spPr>
          <a:xfrm>
            <a:off x="847288" y="4986373"/>
            <a:ext cx="3220101" cy="969303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MODEL DEPLOYMENT</a:t>
            </a:r>
          </a:p>
          <a:p>
            <a:pPr algn="ctr"/>
            <a:r>
              <a:rPr lang="en-US" b="1" dirty="0">
                <a:solidFill>
                  <a:schemeClr val="accent4"/>
                </a:solidFill>
              </a:rPr>
              <a:t>(Deploy the model for </a:t>
            </a:r>
          </a:p>
          <a:p>
            <a:pPr algn="ctr"/>
            <a:r>
              <a:rPr lang="en-US" b="1" dirty="0">
                <a:solidFill>
                  <a:schemeClr val="accent4"/>
                </a:solidFill>
              </a:rPr>
              <a:t>Real-Time Detection)</a:t>
            </a:r>
            <a:endParaRPr lang="en-IN" b="1" dirty="0">
              <a:solidFill>
                <a:schemeClr val="accent4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95A5EDCD-16FD-CEE3-A0E3-676EECBD9C13}"/>
              </a:ext>
            </a:extLst>
          </p:cNvPr>
          <p:cNvSpPr/>
          <p:nvPr/>
        </p:nvSpPr>
        <p:spPr>
          <a:xfrm>
            <a:off x="3778624" y="2070847"/>
            <a:ext cx="597953" cy="3631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6080608-5109-DB95-CD29-B306588056DE}"/>
              </a:ext>
            </a:extLst>
          </p:cNvPr>
          <p:cNvSpPr/>
          <p:nvPr/>
        </p:nvSpPr>
        <p:spPr>
          <a:xfrm>
            <a:off x="7514159" y="2034245"/>
            <a:ext cx="597953" cy="3631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B29B06F4-D828-5818-6578-4CD9228A7F44}"/>
              </a:ext>
            </a:extLst>
          </p:cNvPr>
          <p:cNvSpPr/>
          <p:nvPr/>
        </p:nvSpPr>
        <p:spPr>
          <a:xfrm>
            <a:off x="9668435" y="2637792"/>
            <a:ext cx="484094" cy="65801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69339FFC-825F-2AD9-159E-332834241B83}"/>
              </a:ext>
            </a:extLst>
          </p:cNvPr>
          <p:cNvSpPr/>
          <p:nvPr/>
        </p:nvSpPr>
        <p:spPr>
          <a:xfrm>
            <a:off x="2000138" y="4274285"/>
            <a:ext cx="484094" cy="65801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Arrow: Left 25">
            <a:extLst>
              <a:ext uri="{FF2B5EF4-FFF2-40B4-BE49-F238E27FC236}">
                <a16:creationId xmlns:a16="http://schemas.microsoft.com/office/drawing/2014/main" id="{3003ABD5-2BC1-AB21-4657-FCAE7A8F3900}"/>
              </a:ext>
            </a:extLst>
          </p:cNvPr>
          <p:cNvSpPr/>
          <p:nvPr/>
        </p:nvSpPr>
        <p:spPr>
          <a:xfrm>
            <a:off x="7655978" y="3563412"/>
            <a:ext cx="571389" cy="36313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Arrow: Left 26">
            <a:extLst>
              <a:ext uri="{FF2B5EF4-FFF2-40B4-BE49-F238E27FC236}">
                <a16:creationId xmlns:a16="http://schemas.microsoft.com/office/drawing/2014/main" id="{1DAEF4EA-B666-67B0-7564-476136AB50C2}"/>
              </a:ext>
            </a:extLst>
          </p:cNvPr>
          <p:cNvSpPr/>
          <p:nvPr/>
        </p:nvSpPr>
        <p:spPr>
          <a:xfrm>
            <a:off x="3778624" y="3606606"/>
            <a:ext cx="671261" cy="352729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E0D85442-D08C-CC38-2745-19E30D815E31}"/>
              </a:ext>
            </a:extLst>
          </p:cNvPr>
          <p:cNvSpPr/>
          <p:nvPr/>
        </p:nvSpPr>
        <p:spPr>
          <a:xfrm>
            <a:off x="7655979" y="5289459"/>
            <a:ext cx="597953" cy="3631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0EC521EA-5D00-E7ED-F296-4F3AEA2C5282}"/>
              </a:ext>
            </a:extLst>
          </p:cNvPr>
          <p:cNvSpPr/>
          <p:nvPr/>
        </p:nvSpPr>
        <p:spPr>
          <a:xfrm>
            <a:off x="4057541" y="5317714"/>
            <a:ext cx="597953" cy="3631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89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1369" y="1358721"/>
            <a:ext cx="10831132" cy="1220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74320" marR="30480" lvl="1" algn="just">
              <a:lnSpc>
                <a:spcPts val="3840"/>
              </a:lnSpc>
              <a:spcAft>
                <a:spcPts val="1200"/>
              </a:spcAft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811369" y="364477"/>
            <a:ext cx="9601200" cy="1303337"/>
          </a:xfrm>
        </p:spPr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LIST OF MODULES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48B087-2B9B-1C6D-6070-AF3C30E91D9D}"/>
              </a:ext>
            </a:extLst>
          </p:cNvPr>
          <p:cNvSpPr/>
          <p:nvPr/>
        </p:nvSpPr>
        <p:spPr>
          <a:xfrm>
            <a:off x="550111" y="1730763"/>
            <a:ext cx="108305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200" dirty="0"/>
              <a:t>Data Collection</a:t>
            </a:r>
          </a:p>
          <a:p>
            <a:pPr marL="822960" marR="30480" lvl="1" indent="-54864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dirty="0"/>
              <a:t>Exploratory Analysis</a:t>
            </a:r>
          </a:p>
          <a:p>
            <a:pPr marL="822960" marR="30480" lvl="1" indent="-54864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dirty="0"/>
              <a:t>Test-Train Split</a:t>
            </a:r>
          </a:p>
          <a:p>
            <a:pPr marL="822960" marR="30480" lvl="1" indent="-54864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dirty="0"/>
              <a:t>Image Generation &amp; Preprocessing</a:t>
            </a:r>
          </a:p>
          <a:p>
            <a:pPr marL="822960" marR="30480" lvl="1" indent="-54864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3200" dirty="0"/>
              <a:t>Model Training &amp; Evaluation (</a:t>
            </a:r>
            <a:r>
              <a:rPr lang="en-IN" sz="3200" dirty="0" err="1"/>
              <a:t>MobileNet</a:t>
            </a:r>
            <a:r>
              <a:rPr lang="en-IN" sz="3200" dirty="0"/>
              <a:t> v2 Architecture)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071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1369" y="1358721"/>
            <a:ext cx="1083113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74320" marR="30480" lvl="1" algn="just">
              <a:lnSpc>
                <a:spcPts val="3840"/>
              </a:lnSpc>
              <a:spcAft>
                <a:spcPts val="1200"/>
              </a:spcAft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22960" marR="30480" lvl="1" indent="-548640" algn="just">
              <a:lnSpc>
                <a:spcPts val="384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1160993" y="1029781"/>
            <a:ext cx="9601200" cy="933489"/>
          </a:xfrm>
        </p:spPr>
        <p:txBody>
          <a:bodyPr>
            <a:normAutofit fontScale="90000"/>
          </a:bodyPr>
          <a:lstStyle/>
          <a:p>
            <a:r>
              <a:rPr lang="en-US" b="1" spc="-50" dirty="0">
                <a:solidFill>
                  <a:schemeClr val="accent4"/>
                </a:solidFill>
              </a:rPr>
              <a:t>IMPLEMENTATION</a:t>
            </a:r>
            <a:br>
              <a:rPr lang="en-US" b="1" spc="-50" dirty="0">
                <a:solidFill>
                  <a:schemeClr val="accent4"/>
                </a:solidFill>
              </a:rPr>
            </a:br>
            <a:r>
              <a:rPr lang="en-US" sz="4000" b="1" spc="-50" dirty="0">
                <a:solidFill>
                  <a:schemeClr val="accent4"/>
                </a:solidFill>
              </a:rPr>
              <a:t>DATA COLLECTION</a:t>
            </a:r>
            <a:br>
              <a:rPr lang="en-US" sz="4000" b="1" spc="-50" dirty="0">
                <a:solidFill>
                  <a:schemeClr val="accent4"/>
                </a:solidFill>
              </a:rPr>
            </a:br>
            <a:endParaRPr lang="en-US" sz="3600" dirty="0">
              <a:solidFill>
                <a:schemeClr val="accent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1C4B5-A3B9-4A10-903D-DAAD1ED16F63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602BAB-A6A9-1F3A-5575-AD90E0853F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1" t="17631" r="34043" b="25478"/>
          <a:stretch/>
        </p:blipFill>
        <p:spPr>
          <a:xfrm>
            <a:off x="941294" y="2177005"/>
            <a:ext cx="4996599" cy="32203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8C54E3-18C4-A66A-4253-A9AF0BAEED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3" t="18220" b="6057"/>
          <a:stretch/>
        </p:blipFill>
        <p:spPr>
          <a:xfrm>
            <a:off x="6096000" y="2177004"/>
            <a:ext cx="5154706" cy="322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2638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2242</TotalTime>
  <Words>820</Words>
  <Application>Microsoft Office PowerPoint</Application>
  <PresentationFormat>Widescreen</PresentationFormat>
  <Paragraphs>179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Arial Rounded MT Bold</vt:lpstr>
      <vt:lpstr>Bell MT</vt:lpstr>
      <vt:lpstr>Calibri</vt:lpstr>
      <vt:lpstr>Garamond</vt:lpstr>
      <vt:lpstr>NimbusRomNo9L-Regu</vt:lpstr>
      <vt:lpstr>Poppins</vt:lpstr>
      <vt:lpstr>Times New Roman</vt:lpstr>
      <vt:lpstr>Wingdings</vt:lpstr>
      <vt:lpstr>Organic</vt:lpstr>
      <vt:lpstr>FinTech: Advanced Fish Species Identification</vt:lpstr>
      <vt:lpstr>OBJECTIVE </vt:lpstr>
      <vt:lpstr>LITERATURE SURVEY</vt:lpstr>
      <vt:lpstr>PowerPoint Presentation</vt:lpstr>
      <vt:lpstr>EXISTING SYSTEM </vt:lpstr>
      <vt:lpstr>      PROPOSED SYSTEM</vt:lpstr>
      <vt:lpstr>BLOCK DIAGRAM</vt:lpstr>
      <vt:lpstr>LIST OF MODULES</vt:lpstr>
      <vt:lpstr>IMPLEMENTATION DATA COLLECTION </vt:lpstr>
      <vt:lpstr>EXPLORATORY ANALYSIS</vt:lpstr>
      <vt:lpstr>EXPLORATORY ANALYSIS</vt:lpstr>
      <vt:lpstr>TEST-TRAIN SPLIT</vt:lpstr>
      <vt:lpstr>IMAGE GENERATION AND PREPROCESSING</vt:lpstr>
      <vt:lpstr>MODEL TRAINING AND EVALUATION (MobileNet V2 Architecture)</vt:lpstr>
      <vt:lpstr>MODEL TRAINING AND EVALUATION (MobileNet V2 Architecture)</vt:lpstr>
      <vt:lpstr>MODEL TRAINING AND EVALUATION (MobileNet V2 Architecture)</vt:lpstr>
      <vt:lpstr>MODEL TRAINING AND EVALUATION (MobileNet V2 Architecture)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Focus Area: Service Computing</dc:title>
  <dc:creator>NITHYA</dc:creator>
  <cp:lastModifiedBy>Rishika Sampath</cp:lastModifiedBy>
  <cp:revision>176</cp:revision>
  <dcterms:created xsi:type="dcterms:W3CDTF">2017-03-16T06:16:18Z</dcterms:created>
  <dcterms:modified xsi:type="dcterms:W3CDTF">2023-12-04T08:29:11Z</dcterms:modified>
</cp:coreProperties>
</file>

<file path=docProps/thumbnail.jpeg>
</file>